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2" r:id="rId1"/>
  </p:sldMasterIdLst>
  <p:notesMasterIdLst>
    <p:notesMasterId r:id="rId5"/>
  </p:notesMasterIdLst>
  <p:sldIdLst>
    <p:sldId id="266" r:id="rId2"/>
    <p:sldId id="263" r:id="rId3"/>
    <p:sldId id="265" r:id="rId4"/>
  </p:sldIdLst>
  <p:sldSz cx="43891200" cy="32918400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OSWALD MEDIUM" panose="02000603000000000000" pitchFamily="2" charset="77"/>
      <p:regular r:id="rId1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A44"/>
    <a:srgbClr val="B4B5B4"/>
    <a:srgbClr val="009E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54"/>
    <p:restoredTop sz="94694"/>
  </p:normalViewPr>
  <p:slideViewPr>
    <p:cSldViewPr snapToGrid="0">
      <p:cViewPr varScale="1">
        <p:scale>
          <a:sx n="24" d="100"/>
          <a:sy n="24" d="100"/>
        </p:scale>
        <p:origin x="2432" y="240"/>
      </p:cViewPr>
      <p:guideLst/>
    </p:cSldViewPr>
  </p:slideViewPr>
  <p:outlineViewPr>
    <p:cViewPr>
      <p:scale>
        <a:sx n="33" d="100"/>
        <a:sy n="33" d="100"/>
      </p:scale>
      <p:origin x="0" y="-3912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D28E3-D1CF-8345-9744-84D3B41D2257}" type="datetimeFigureOut">
              <a:rPr lang="en-US" smtClean="0"/>
              <a:t>2/3/23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DE8102-D0E7-FF41-9D93-CA806CBBB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6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s - 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17">
            <a:extLst>
              <a:ext uri="{FF2B5EF4-FFF2-40B4-BE49-F238E27FC236}">
                <a16:creationId xmlns:a16="http://schemas.microsoft.com/office/drawing/2014/main" id="{4E52FC72-B993-0396-818E-F84E36A772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81250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4" name="Picture Placeholder 3">
            <a:extLst>
              <a:ext uri="{FF2B5EF4-FFF2-40B4-BE49-F238E27FC236}">
                <a16:creationId xmlns:a16="http://schemas.microsoft.com/office/drawing/2014/main" id="{4AA9BB71-0DA1-62DD-FC67-BDAB6AB09A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381250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5" name="Text Placeholder 9">
            <a:extLst>
              <a:ext uri="{FF2B5EF4-FFF2-40B4-BE49-F238E27FC236}">
                <a16:creationId xmlns:a16="http://schemas.microsoft.com/office/drawing/2014/main" id="{10643EA6-BD8F-A73D-35E2-3321C39E73B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81250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6" name="Text Placeholder 17">
            <a:extLst>
              <a:ext uri="{FF2B5EF4-FFF2-40B4-BE49-F238E27FC236}">
                <a16:creationId xmlns:a16="http://schemas.microsoft.com/office/drawing/2014/main" id="{FA535962-10E0-81AA-13F9-0E911A6503E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002000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8" name="Picture Placeholder 3">
            <a:extLst>
              <a:ext uri="{FF2B5EF4-FFF2-40B4-BE49-F238E27FC236}">
                <a16:creationId xmlns:a16="http://schemas.microsoft.com/office/drawing/2014/main" id="{A17F30A9-4F68-C558-14FF-536D8FA650E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6002000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9" name="Text Placeholder 9">
            <a:extLst>
              <a:ext uri="{FF2B5EF4-FFF2-40B4-BE49-F238E27FC236}">
                <a16:creationId xmlns:a16="http://schemas.microsoft.com/office/drawing/2014/main" id="{CDA5AF1C-02BA-2138-477D-830513A115A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02000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90" name="Text Placeholder 17">
            <a:extLst>
              <a:ext uri="{FF2B5EF4-FFF2-40B4-BE49-F238E27FC236}">
                <a16:creationId xmlns:a16="http://schemas.microsoft.com/office/drawing/2014/main" id="{F0BB9085-E4EC-64AC-E5E1-A4AE2B1025C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622748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92" name="Picture Placeholder 3">
            <a:extLst>
              <a:ext uri="{FF2B5EF4-FFF2-40B4-BE49-F238E27FC236}">
                <a16:creationId xmlns:a16="http://schemas.microsoft.com/office/drawing/2014/main" id="{D4D9F352-60CD-8A22-0CFD-425AAE20EB6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9622748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3" name="Text Placeholder 9">
            <a:extLst>
              <a:ext uri="{FF2B5EF4-FFF2-40B4-BE49-F238E27FC236}">
                <a16:creationId xmlns:a16="http://schemas.microsoft.com/office/drawing/2014/main" id="{BC1D8A5A-530E-E5A4-DF8B-C26CEFFF2C2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622748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94" name="Title 1">
            <a:extLst>
              <a:ext uri="{FF2B5EF4-FFF2-40B4-BE49-F238E27FC236}">
                <a16:creationId xmlns:a16="http://schemas.microsoft.com/office/drawing/2014/main" id="{52AB422E-6DCC-A3F2-1F59-187820B36F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95" name="Text Placeholder 13">
            <a:extLst>
              <a:ext uri="{FF2B5EF4-FFF2-40B4-BE49-F238E27FC236}">
                <a16:creationId xmlns:a16="http://schemas.microsoft.com/office/drawing/2014/main" id="{255EA78A-8EED-99C0-8737-F04F10F920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  <p:sp>
        <p:nvSpPr>
          <p:cNvPr id="100" name="Text Placeholder 18">
            <a:extLst>
              <a:ext uri="{FF2B5EF4-FFF2-40B4-BE49-F238E27FC236}">
                <a16:creationId xmlns:a16="http://schemas.microsoft.com/office/drawing/2014/main" id="{9673CD68-6AAB-4595-4EF4-25C446DE9A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09137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1" name="Text Placeholder 18">
            <a:extLst>
              <a:ext uri="{FF2B5EF4-FFF2-40B4-BE49-F238E27FC236}">
                <a16:creationId xmlns:a16="http://schemas.microsoft.com/office/drawing/2014/main" id="{700B9A39-612D-3BA3-48BF-7025E605970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6001999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" name="Text Placeholder 18">
            <a:extLst>
              <a:ext uri="{FF2B5EF4-FFF2-40B4-BE49-F238E27FC236}">
                <a16:creationId xmlns:a16="http://schemas.microsoft.com/office/drawing/2014/main" id="{110C372A-2E49-5E6F-03A8-951CF4F2353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9594861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" name="Text Placeholder 8">
            <a:extLst>
              <a:ext uri="{FF2B5EF4-FFF2-40B4-BE49-F238E27FC236}">
                <a16:creationId xmlns:a16="http://schemas.microsoft.com/office/drawing/2014/main" id="{F885115C-C314-2794-D186-108669F328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39C545-55B9-4A56-FAE7-457F759976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4214D7B-B707-D37E-1BFC-AD73B311F38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</p:spTree>
    <p:extLst>
      <p:ext uri="{BB962C8B-B14F-4D97-AF65-F5344CB8AC3E}">
        <p14:creationId xmlns:p14="http://schemas.microsoft.com/office/powerpoint/2010/main" val="1707910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>
          <p15:clr>
            <a:srgbClr val="FBAE40"/>
          </p15:clr>
        </p15:guide>
        <p15:guide id="2" pos="1440">
          <p15:clr>
            <a:srgbClr val="FBAE40"/>
          </p15:clr>
        </p15:guide>
        <p15:guide id="3" orient="horz" pos="4104">
          <p15:clr>
            <a:srgbClr val="FBAE40"/>
          </p15:clr>
        </p15:guide>
        <p15:guide id="4" pos="26208">
          <p15:clr>
            <a:srgbClr val="FBAE40"/>
          </p15:clr>
        </p15:guide>
        <p15:guide id="5" pos="9048">
          <p15:clr>
            <a:srgbClr val="FBAE40"/>
          </p15:clr>
        </p15:guide>
        <p15:guide id="6" pos="10032">
          <p15:clr>
            <a:srgbClr val="FBAE40"/>
          </p15:clr>
        </p15:guide>
        <p15:guide id="7" pos="17616">
          <p15:clr>
            <a:srgbClr val="FBAE40"/>
          </p15:clr>
        </p15:guide>
        <p15:guide id="8" pos="186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rying Sized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3">
            <a:extLst>
              <a:ext uri="{FF2B5EF4-FFF2-40B4-BE49-F238E27FC236}">
                <a16:creationId xmlns:a16="http://schemas.microsoft.com/office/drawing/2014/main" id="{68EF794D-6F7D-41D8-09EE-071886E3366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6001989" y="5984804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0" name="Text Placeholder 9">
            <a:extLst>
              <a:ext uri="{FF2B5EF4-FFF2-40B4-BE49-F238E27FC236}">
                <a16:creationId xmlns:a16="http://schemas.microsoft.com/office/drawing/2014/main" id="{72832880-0AE6-DAD3-2334-3044AB5B55F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01988" y="12763891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51" name="Picture Placeholder 3">
            <a:extLst>
              <a:ext uri="{FF2B5EF4-FFF2-40B4-BE49-F238E27FC236}">
                <a16:creationId xmlns:a16="http://schemas.microsoft.com/office/drawing/2014/main" id="{BD51E70D-15A7-BC5C-F85F-574AF8E6CEC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9622737" y="5984803"/>
            <a:ext cx="11887200" cy="141342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2" name="Text Placeholder 9">
            <a:extLst>
              <a:ext uri="{FF2B5EF4-FFF2-40B4-BE49-F238E27FC236}">
                <a16:creationId xmlns:a16="http://schemas.microsoft.com/office/drawing/2014/main" id="{01B72951-9B85-412D-5A4B-18BE06B221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622737" y="20490523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53" name="Text Placeholder 17">
            <a:extLst>
              <a:ext uri="{FF2B5EF4-FFF2-40B4-BE49-F238E27FC236}">
                <a16:creationId xmlns:a16="http://schemas.microsoft.com/office/drawing/2014/main" id="{41DB1E21-6336-F0BE-5581-26D062D5C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1239" y="5984804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606F6FEF-D7B7-5755-99F7-8F913ED89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66" name="Text Placeholder 13">
            <a:extLst>
              <a:ext uri="{FF2B5EF4-FFF2-40B4-BE49-F238E27FC236}">
                <a16:creationId xmlns:a16="http://schemas.microsoft.com/office/drawing/2014/main" id="{960A2A84-0B7F-EBFC-0406-6B9E3B03F7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  <p:sp>
        <p:nvSpPr>
          <p:cNvPr id="68" name="Text Placeholder 18">
            <a:extLst>
              <a:ext uri="{FF2B5EF4-FFF2-40B4-BE49-F238E27FC236}">
                <a16:creationId xmlns:a16="http://schemas.microsoft.com/office/drawing/2014/main" id="{85E2459A-FD3A-6B45-37CD-55CC46F7BB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81251" y="6811671"/>
            <a:ext cx="11887198" cy="6279637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0" name="Text Placeholder 17">
            <a:extLst>
              <a:ext uri="{FF2B5EF4-FFF2-40B4-BE49-F238E27FC236}">
                <a16:creationId xmlns:a16="http://schemas.microsoft.com/office/drawing/2014/main" id="{8F7C005B-5CDE-6F7B-6F08-6BC5ED7587D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381219" y="13821029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71" name="Text Placeholder 18">
            <a:extLst>
              <a:ext uri="{FF2B5EF4-FFF2-40B4-BE49-F238E27FC236}">
                <a16:creationId xmlns:a16="http://schemas.microsoft.com/office/drawing/2014/main" id="{5314409F-FB8A-5F78-8E10-31AD1A712AA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381231" y="14647896"/>
            <a:ext cx="11887198" cy="6296863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2" name="Text Placeholder 17">
            <a:extLst>
              <a:ext uri="{FF2B5EF4-FFF2-40B4-BE49-F238E27FC236}">
                <a16:creationId xmlns:a16="http://schemas.microsoft.com/office/drawing/2014/main" id="{AAC1F73D-090F-9D15-CDA1-768A42D0DA1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413794" y="21674509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73" name="Text Placeholder 18">
            <a:extLst>
              <a:ext uri="{FF2B5EF4-FFF2-40B4-BE49-F238E27FC236}">
                <a16:creationId xmlns:a16="http://schemas.microsoft.com/office/drawing/2014/main" id="{CA90FB0C-DC13-E4E1-18B9-A1CEA2CED33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413806" y="22501377"/>
            <a:ext cx="11887198" cy="6279636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9" name="Picture Placeholder 3">
            <a:extLst>
              <a:ext uri="{FF2B5EF4-FFF2-40B4-BE49-F238E27FC236}">
                <a16:creationId xmlns:a16="http://schemas.microsoft.com/office/drawing/2014/main" id="{94292B62-F34D-4306-4161-92375479A31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6001960" y="13838255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0" name="Text Placeholder 9">
            <a:extLst>
              <a:ext uri="{FF2B5EF4-FFF2-40B4-BE49-F238E27FC236}">
                <a16:creationId xmlns:a16="http://schemas.microsoft.com/office/drawing/2014/main" id="{F87A67C1-38FE-707D-B7F0-72A5F66CD1A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6001959" y="20617342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1" name="Picture Placeholder 3">
            <a:extLst>
              <a:ext uri="{FF2B5EF4-FFF2-40B4-BE49-F238E27FC236}">
                <a16:creationId xmlns:a16="http://schemas.microsoft.com/office/drawing/2014/main" id="{0D569FBD-ED17-737C-A1A5-608E3E08BE3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6001959" y="21674509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2" name="Text Placeholder 9">
            <a:extLst>
              <a:ext uri="{FF2B5EF4-FFF2-40B4-BE49-F238E27FC236}">
                <a16:creationId xmlns:a16="http://schemas.microsoft.com/office/drawing/2014/main" id="{160DA4B2-16CB-37D9-6529-FF7457082ED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6001958" y="28453596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3" name="Text Placeholder 17">
            <a:extLst>
              <a:ext uri="{FF2B5EF4-FFF2-40B4-BE49-F238E27FC236}">
                <a16:creationId xmlns:a16="http://schemas.microsoft.com/office/drawing/2014/main" id="{F036B390-D061-4AF7-2DF0-9DF391294CD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9590112" y="21680091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4" name="Text Placeholder 18">
            <a:extLst>
              <a:ext uri="{FF2B5EF4-FFF2-40B4-BE49-F238E27FC236}">
                <a16:creationId xmlns:a16="http://schemas.microsoft.com/office/drawing/2014/main" id="{5BD88BAC-8862-4BFA-6985-75A99206FF80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29590124" y="22506959"/>
            <a:ext cx="11887198" cy="6279636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111D6D3-3B6D-9468-3B56-B02CE9D411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024EF75-4DB3-CBAD-E2F1-ACE3AB8476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EADB4BF-43EC-C88E-A715-928517C4BAC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</p:spTree>
    <p:extLst>
      <p:ext uri="{BB962C8B-B14F-4D97-AF65-F5344CB8AC3E}">
        <p14:creationId xmlns:p14="http://schemas.microsoft.com/office/powerpoint/2010/main" val="755647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 userDrawn="1">
          <p15:clr>
            <a:srgbClr val="FBAE40"/>
          </p15:clr>
        </p15:guide>
        <p15:guide id="2" pos="1440" userDrawn="1">
          <p15:clr>
            <a:srgbClr val="FBAE40"/>
          </p15:clr>
        </p15:guide>
        <p15:guide id="3" orient="horz" pos="4104" userDrawn="1">
          <p15:clr>
            <a:srgbClr val="FBAE40"/>
          </p15:clr>
        </p15:guide>
        <p15:guide id="4" pos="26208" userDrawn="1">
          <p15:clr>
            <a:srgbClr val="FBAE40"/>
          </p15:clr>
        </p15:guide>
        <p15:guide id="5" pos="9048" userDrawn="1">
          <p15:clr>
            <a:srgbClr val="FBAE40"/>
          </p15:clr>
        </p15:guide>
        <p15:guide id="6" pos="10032" userDrawn="1">
          <p15:clr>
            <a:srgbClr val="FBAE40"/>
          </p15:clr>
        </p15:guide>
        <p15:guide id="7" pos="17616" userDrawn="1">
          <p15:clr>
            <a:srgbClr val="FBAE40"/>
          </p15:clr>
        </p15:guide>
        <p15:guide id="8" pos="1860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F5DBE53-E8A0-1120-F8E7-BCDECEAE25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79916DA-8E15-BB59-BB02-0E2D172548D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8CE835B-C6A5-56D6-BFE1-98E4EA6D6BD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FF73F41-1774-652F-F341-A1DCF7CC66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9B05D6A-A43F-F787-DFFD-917962B7F3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</p:spTree>
    <p:extLst>
      <p:ext uri="{BB962C8B-B14F-4D97-AF65-F5344CB8AC3E}">
        <p14:creationId xmlns:p14="http://schemas.microsoft.com/office/powerpoint/2010/main" val="3702540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 userDrawn="1">
          <p15:clr>
            <a:srgbClr val="FBAE40"/>
          </p15:clr>
        </p15:guide>
        <p15:guide id="2" pos="1440" userDrawn="1">
          <p15:clr>
            <a:srgbClr val="FBAE40"/>
          </p15:clr>
        </p15:guide>
        <p15:guide id="3" orient="horz" pos="4104" userDrawn="1">
          <p15:clr>
            <a:srgbClr val="FBAE40"/>
          </p15:clr>
        </p15:guide>
        <p15:guide id="4" pos="26208" userDrawn="1">
          <p15:clr>
            <a:srgbClr val="FBAE40"/>
          </p15:clr>
        </p15:guide>
        <p15:guide id="5" pos="9048" userDrawn="1">
          <p15:clr>
            <a:srgbClr val="FBAE40"/>
          </p15:clr>
        </p15:guide>
        <p15:guide id="6" pos="10032" userDrawn="1">
          <p15:clr>
            <a:srgbClr val="FBAE40"/>
          </p15:clr>
        </p15:guide>
        <p15:guide id="7" pos="17616" userDrawn="1">
          <p15:clr>
            <a:srgbClr val="FBAE40"/>
          </p15:clr>
        </p15:guide>
        <p15:guide id="8" pos="1860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5DB286-B142-ED35-2B65-C5B043776115}"/>
              </a:ext>
            </a:extLst>
          </p:cNvPr>
          <p:cNvSpPr/>
          <p:nvPr userDrawn="1"/>
        </p:nvSpPr>
        <p:spPr>
          <a:xfrm>
            <a:off x="-1" y="30216468"/>
            <a:ext cx="43891199" cy="2701932"/>
          </a:xfrm>
          <a:prstGeom prst="rect">
            <a:avLst/>
          </a:prstGeom>
          <a:solidFill>
            <a:srgbClr val="009D4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9E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EB76CA-42E8-326C-9AB0-D4998AC08C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3852933" y="30725267"/>
            <a:ext cx="9474322" cy="1873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3B2B75-0741-0447-E92F-1E3098D478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50000"/>
          <a:stretch/>
        </p:blipFill>
        <p:spPr>
          <a:xfrm>
            <a:off x="34637764" y="2"/>
            <a:ext cx="9253441" cy="24317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BD29B1-99FE-CB5E-717F-7B4B22EBA7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1109661" y="30627236"/>
            <a:ext cx="1371600" cy="1371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7FD91F-CF59-3D41-84B7-B48C425714F8}"/>
              </a:ext>
            </a:extLst>
          </p:cNvPr>
          <p:cNvSpPr txBox="1"/>
          <p:nvPr userDrawn="1"/>
        </p:nvSpPr>
        <p:spPr>
          <a:xfrm>
            <a:off x="0" y="32121462"/>
            <a:ext cx="35909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swald Medium" panose="02000603000000000000" pitchFamily="2" charset="77"/>
                <a:cs typeface="Arial" panose="020B0604020202020204" pitchFamily="34" charset="0"/>
              </a:rPr>
              <a:t>SCAN QR CODE TO VOTE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visit </a:t>
            </a: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engineering.UND.edu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/outreach/</a:t>
            </a: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cem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-design-expo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3CC560-53D0-1563-717A-A4848A2CE399}"/>
              </a:ext>
            </a:extLst>
          </p:cNvPr>
          <p:cNvSpPr txBox="1"/>
          <p:nvPr userDrawn="1"/>
        </p:nvSpPr>
        <p:spPr>
          <a:xfrm>
            <a:off x="14268448" y="31677257"/>
            <a:ext cx="1540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of Engineering &amp; Mines Expo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D665D-627C-288F-358B-4A0941EAD5C1}"/>
              </a:ext>
            </a:extLst>
          </p:cNvPr>
          <p:cNvSpPr txBox="1"/>
          <p:nvPr userDrawn="1"/>
        </p:nvSpPr>
        <p:spPr>
          <a:xfrm>
            <a:off x="14277294" y="32137572"/>
            <a:ext cx="1540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 Science   //   Prototype Project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7FA92A-2432-71D1-A638-15D95B45519D}"/>
              </a:ext>
            </a:extLst>
          </p:cNvPr>
          <p:cNvGrpSpPr/>
          <p:nvPr userDrawn="1"/>
        </p:nvGrpSpPr>
        <p:grpSpPr>
          <a:xfrm>
            <a:off x="3664527" y="30413015"/>
            <a:ext cx="1863438" cy="2347558"/>
            <a:chOff x="3664526" y="30351926"/>
            <a:chExt cx="1911929" cy="240864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A265241-4223-BF4A-BC0D-96D5BEB63F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6F4A79A-B196-1588-EABB-38A49EE86C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5BDD41-AD6E-8D10-5CBE-F234D9DB03BB}"/>
              </a:ext>
            </a:extLst>
          </p:cNvPr>
          <p:cNvGrpSpPr/>
          <p:nvPr userDrawn="1"/>
        </p:nvGrpSpPr>
        <p:grpSpPr>
          <a:xfrm>
            <a:off x="31401327" y="30460675"/>
            <a:ext cx="1863438" cy="2347558"/>
            <a:chOff x="3664526" y="30351926"/>
            <a:chExt cx="1911929" cy="240864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B0A53EF-3052-393A-A80F-CF81A725C8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B249822-88E1-ECB9-58C6-DC033C7795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96170D-3F19-5C8C-23DF-836AADB969F2}"/>
              </a:ext>
            </a:extLst>
          </p:cNvPr>
          <p:cNvGrpSpPr/>
          <p:nvPr userDrawn="1"/>
        </p:nvGrpSpPr>
        <p:grpSpPr>
          <a:xfrm>
            <a:off x="10635657" y="30393655"/>
            <a:ext cx="1863438" cy="2347558"/>
            <a:chOff x="3664526" y="30351926"/>
            <a:chExt cx="1911929" cy="240864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C579639-BF5E-954B-F90A-CD09A7EDA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82E80D6-F3E3-05CA-82E5-AE7D9EE657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1085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69" r:id="rId2"/>
    <p:sldLayoutId id="2147483686" r:id="rId3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color.adobe.com/create/color-accessibility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3D494D-BC16-D58B-134D-F9051F47CF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5B09A1-9ADD-DF7C-A4B0-D3AA96EC339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FCF0DD-424B-D0F7-0900-6831CE6557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10B5DD-2A2F-1189-C06F-2ECC4695D8F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97C2F79-541C-AA3C-CAFF-3C5E600B16B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E6330CE-F66B-AA6C-4AC0-7EC03A0F4E2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A84D1C-68BF-6236-D429-D39314754D5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E2269B3-2814-96DE-56D8-4246237BC5D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/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D24358-F3AB-8085-43B2-66E05B7562B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6B96F4B-5E70-66AC-8022-38C91451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5A3FF0B-8B84-7FCB-0F03-73A3C0B527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D4C056E-0E58-95F0-0A47-5DED3061BE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A0FBDF5-2A28-6CF1-E538-BC0E9137408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2F6DD31-5782-5C75-AE15-7C6C3EDDAFA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9F27792-C924-7C97-F91F-29C342D4D5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5BF11E3-9112-98D6-A132-1106A29BE43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2E16C01-C6C8-30AD-F81D-06A6547D2B4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68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ADF8F6-DB01-2C8C-63A5-FE87B2371E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81250" y="15423788"/>
            <a:ext cx="11887198" cy="527050"/>
          </a:xfrm>
        </p:spPr>
        <p:txBody>
          <a:bodyPr/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A44"/>
                </a:solidFill>
                <a:effectLst/>
                <a:uLnTx/>
                <a:uFillTx/>
                <a:latin typeface="Oswald Medium" panose="02000603000000000000" pitchFamily="2" charset="77"/>
                <a:ea typeface="+mn-ea"/>
                <a:cs typeface="Arial" panose="020B0604020202020204" pitchFamily="34" charset="0"/>
              </a:rPr>
              <a:t>Designed for CEM expo posters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8B88A-A5C3-8BAB-6A63-3FF18B982BC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002000" y="15423788"/>
            <a:ext cx="11887198" cy="527050"/>
          </a:xfrm>
        </p:spPr>
        <p:txBody>
          <a:bodyPr/>
          <a:lstStyle/>
          <a:p>
            <a:r>
              <a:rPr lang="en-US" dirty="0"/>
              <a:t>Good design practices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1EEBE53-A439-DD57-F5B8-1C9844B64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 PRESENTATION TEMPLATE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71CD864-7642-D535-4E84-06C9B5357C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TIPS &amp; TRICKS FOR USING THIS TEMPLATE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E7A4AA9-99DC-DAF9-7CA7-3E619BB461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09137" y="16378836"/>
            <a:ext cx="11887198" cy="12922029"/>
          </a:xfrm>
        </p:spPr>
        <p:txBody>
          <a:bodyPr/>
          <a:lstStyle/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PowerPoint template is for the creation of project presentation posters. Measuring 36”x48”, these can be printed and foam-core mounted at the UND Print Center. 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are several pre-made layouts at your disposal. Navigate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 &gt; New Slide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view the three pre-made layout templates included in this document. Feel free to modify the layout or to mix-and-match different layout pieces to achieve the design you want.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template complies with UND’s brand standards and can be used internally and externally.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Oswald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 designated font by UND’s brand guidelines, has been embedded in this document, and the official UND colors are saved in this theme.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1A1918"/>
                </a:solidFill>
              </a:rPr>
              <a:t>On the next two slides, you can utilize pre-made templates for inserting QR codes and a data table. These are optional and can be copy-and-pasted onto the slide containing your poster.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Ready for print?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Navigate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File &gt; Export &gt; File Format: PDF &gt; Export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Be sure to clarify the intended finished print size of the poster (36”x48”) when sending to the printers.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2DBDEA7-EC51-0117-025C-1741DF1D4DF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6001999" y="16378836"/>
            <a:ext cx="11887198" cy="12922029"/>
          </a:xfrm>
        </p:spPr>
        <p:txBody>
          <a:bodyPr/>
          <a:lstStyle/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Utilize columns when creating your poster.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These included templates already use a three-column system, but you could also rearrange them into a four-column layout if needed. When in doubt, stick to three columns.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Aim for clean design.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 adding an image or drawing, ask yourself: “Is this needed to illustrate my point?” If not, consider omitting it. Unhelpful </a:t>
            </a:r>
            <a:r>
              <a:rPr lang="en-US" dirty="0">
                <a:solidFill>
                  <a:srgbClr val="1A1918"/>
                </a:solidFill>
              </a:rPr>
              <a:t>visuals can distract from your main point.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Avoid extra fonts. </a:t>
            </a:r>
            <a:r>
              <a:rPr lang="en-US" dirty="0">
                <a:solidFill>
                  <a:srgbClr val="1A1918"/>
                </a:solidFill>
              </a:rPr>
              <a:t>Please limit the use of fonts. Accepted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fonts: Oswald (embedded in this document) and Arial (included on most computers).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Don’t right-align or justify your text.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Studies show that left-aligned text is easier to read, especially in complex scenarios found in academic research. If necessary, you can center-align text, but avoid right-aligning or justifying text.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Embrace UND green.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While we sometimes can’t choose what colors our graphs, photos, and diagrams contain, it’s good practice to limit the number of colors used on a page. Try sticking to green, black and white when possible.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Check for accessibility. </a:t>
            </a:r>
            <a:r>
              <a:rPr lang="en-US" dirty="0"/>
              <a:t>Approximately 8% of people in the world have color blindness. </a:t>
            </a:r>
            <a:r>
              <a:rPr lang="en-US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Adobe Color’s accessibility tools </a:t>
            </a:r>
            <a:r>
              <a:rPr lang="en-US" dirty="0"/>
              <a:t>can identify incompatible color combinations for deuteranopia, protanopia, and tritanopia, ensuring that your data is understandable to everyone.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5522BCC-861C-23DA-7110-E0DF9A595C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A5CE7C-E739-14B8-1674-984397FF48E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4773AC7-28C2-5182-73F8-4315D32BFC7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" name="Picture Placeholder 19" descr="Hand typing on keyboard">
            <a:extLst>
              <a:ext uri="{FF2B5EF4-FFF2-40B4-BE49-F238E27FC236}">
                <a16:creationId xmlns:a16="http://schemas.microsoft.com/office/drawing/2014/main" id="{A7D79152-5BD9-F3F6-F281-F727862FDD0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/>
          <a:srcRect l="1852" r="1852"/>
          <a:stretch/>
        </p:blipFill>
        <p:spPr/>
      </p:pic>
      <p:pic>
        <p:nvPicPr>
          <p:cNvPr id="24" name="Picture Placeholder 21" descr="White-colored pencils in a pencil holder">
            <a:extLst>
              <a:ext uri="{FF2B5EF4-FFF2-40B4-BE49-F238E27FC236}">
                <a16:creationId xmlns:a16="http://schemas.microsoft.com/office/drawing/2014/main" id="{206B23BA-487D-CE26-CE6C-DEC712B43F6E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4"/>
          <a:srcRect t="3849" b="3849"/>
          <a:stretch/>
        </p:blipFill>
        <p:spPr/>
      </p:pic>
    </p:spTree>
    <p:extLst>
      <p:ext uri="{BB962C8B-B14F-4D97-AF65-F5344CB8AC3E}">
        <p14:creationId xmlns:p14="http://schemas.microsoft.com/office/powerpoint/2010/main" val="2856550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37D33D1-CAC0-91BE-E909-19280F3EE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TEMPLATE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F351FC-50C4-DA8D-6993-08D087628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OPTIONAL; COPY &amp; PASTE ONTO POSTER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AC5073C-5B1B-0D41-D3E6-2AD09FB1CC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86E2409-6E21-9EC6-89CD-FB319956BF9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33F909E-BADC-7898-84E5-2F5F3D0E4D5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4E907C-B535-F76F-4930-FB011D7387A4}"/>
              </a:ext>
            </a:extLst>
          </p:cNvPr>
          <p:cNvSpPr/>
          <p:nvPr/>
        </p:nvSpPr>
        <p:spPr>
          <a:xfrm>
            <a:off x="18003176" y="9331604"/>
            <a:ext cx="7726626" cy="3078113"/>
          </a:xfrm>
          <a:prstGeom prst="rect">
            <a:avLst/>
          </a:prstGeom>
          <a:solidFill>
            <a:srgbClr val="B4B5B4">
              <a:alpha val="29804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4FBF254F-40C5-AB1B-7DD8-ECBC46768DD4}"/>
              </a:ext>
            </a:extLst>
          </p:cNvPr>
          <p:cNvSpPr txBox="1">
            <a:spLocks/>
          </p:cNvSpPr>
          <p:nvPr/>
        </p:nvSpPr>
        <p:spPr>
          <a:xfrm>
            <a:off x="18504297" y="9909507"/>
            <a:ext cx="6882606" cy="2805010"/>
          </a:xfrm>
          <a:prstGeom prst="rect">
            <a:avLst/>
          </a:prstGeom>
        </p:spPr>
        <p:txBody>
          <a:bodyPr/>
          <a:lstStyle>
            <a:lvl1pPr marL="34925" indent="0" algn="l" defTabSz="4389120" rtl="0" eaLnBrk="1" latinLnBrk="0" hangingPunct="1">
              <a:lnSpc>
                <a:spcPct val="90000"/>
              </a:lnSpc>
              <a:spcBef>
                <a:spcPts val="4800"/>
              </a:spcBef>
              <a:buFont typeface="Arial" panose="020B0604020202020204" pitchFamily="34" charset="0"/>
              <a:buNone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374775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292350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209925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127500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207008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26464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45920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5376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chemeClr val="tx2"/>
                </a:solidFill>
                <a:latin typeface="Oswald Medium" panose="02000603000000000000" pitchFamily="2" charset="77"/>
              </a:rPr>
              <a:t>Want a table that fits the look?</a:t>
            </a:r>
          </a:p>
          <a:p>
            <a:r>
              <a:rPr lang="en-US"/>
              <a:t>Feel free to utilize the table below, substituting your own content.</a:t>
            </a:r>
          </a:p>
          <a:p>
            <a:endParaRPr lang="en-US" dirty="0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3B27550D-8961-107F-F11A-8B37AE442E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385180"/>
              </p:ext>
            </p:extLst>
          </p:nvPr>
        </p:nvGraphicFramePr>
        <p:xfrm>
          <a:off x="16628906" y="15267553"/>
          <a:ext cx="10698477" cy="7297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0978">
                  <a:extLst>
                    <a:ext uri="{9D8B030D-6E8A-4147-A177-3AD203B41FA5}">
                      <a16:colId xmlns:a16="http://schemas.microsoft.com/office/drawing/2014/main" val="2317513534"/>
                    </a:ext>
                  </a:extLst>
                </a:gridCol>
                <a:gridCol w="4142232">
                  <a:extLst>
                    <a:ext uri="{9D8B030D-6E8A-4147-A177-3AD203B41FA5}">
                      <a16:colId xmlns:a16="http://schemas.microsoft.com/office/drawing/2014/main" val="874063224"/>
                    </a:ext>
                  </a:extLst>
                </a:gridCol>
                <a:gridCol w="3295267">
                  <a:extLst>
                    <a:ext uri="{9D8B030D-6E8A-4147-A177-3AD203B41FA5}">
                      <a16:colId xmlns:a16="http://schemas.microsoft.com/office/drawing/2014/main" val="2727042537"/>
                    </a:ext>
                  </a:extLst>
                </a:gridCol>
              </a:tblGrid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785787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3581209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221556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0708943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0611566"/>
                  </a:ext>
                </a:extLst>
              </a:tr>
              <a:tr h="1216258">
                <a:tc gridSpan="3"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Disclaimer/Small Print</a:t>
                      </a:r>
                    </a:p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Disclaimer/Small Print XS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552548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26D8329B-1267-31A3-F367-BD24881F761C}"/>
              </a:ext>
            </a:extLst>
          </p:cNvPr>
          <p:cNvSpPr txBox="1"/>
          <p:nvPr/>
        </p:nvSpPr>
        <p:spPr>
          <a:xfrm>
            <a:off x="16628906" y="14472663"/>
            <a:ext cx="1069847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40" dirty="0">
                <a:latin typeface="Oswald Medium" panose="02000603000000000000" pitchFamily="2" charset="77"/>
              </a:rPr>
              <a:t>Insert the Title of the Table Here</a:t>
            </a:r>
          </a:p>
        </p:txBody>
      </p:sp>
    </p:spTree>
    <p:extLst>
      <p:ext uri="{BB962C8B-B14F-4D97-AF65-F5344CB8AC3E}">
        <p14:creationId xmlns:p14="http://schemas.microsoft.com/office/powerpoint/2010/main" val="461344213"/>
      </p:ext>
    </p:extLst>
  </p:cSld>
  <p:clrMapOvr>
    <a:masterClrMapping/>
  </p:clrMapOvr>
</p:sld>
</file>

<file path=ppt/theme/theme1.xml><?xml version="1.0" encoding="utf-8"?>
<a:theme xmlns:a="http://schemas.openxmlformats.org/drawingml/2006/main" name="UND CEM Theme">
  <a:themeElements>
    <a:clrScheme name="CMYK - UND Brand Colors">
      <a:dk1>
        <a:srgbClr val="1A1918"/>
      </a:dk1>
      <a:lt1>
        <a:srgbClr val="FFFDFD"/>
      </a:lt1>
      <a:dk2>
        <a:srgbClr val="009D49"/>
      </a:dk2>
      <a:lt2>
        <a:srgbClr val="FFFDFD"/>
      </a:lt2>
      <a:accent1>
        <a:srgbClr val="009D49"/>
      </a:accent1>
      <a:accent2>
        <a:srgbClr val="FFFDFD"/>
      </a:accent2>
      <a:accent3>
        <a:srgbClr val="1A1918"/>
      </a:accent3>
      <a:accent4>
        <a:srgbClr val="B4B4B3"/>
      </a:accent4>
      <a:accent5>
        <a:srgbClr val="F0BCCB"/>
      </a:accent5>
      <a:accent6>
        <a:srgbClr val="009D49"/>
      </a:accent6>
      <a:hlink>
        <a:srgbClr val="1A1918"/>
      </a:hlink>
      <a:folHlink>
        <a:srgbClr val="1A1918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6F60CB3-D1A5-8946-80DB-57274136EAF4}">
  <we:reference id="wa200000729" version="3.19.222.0" store="en-US" storeType="OMEX"/>
  <we:alternateReferences>
    <we:reference id="WA200000729" version="3.19.222.0" store="WA200000729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4647</TotalTime>
  <Words>548</Words>
  <Application>Microsoft Macintosh PowerPoint</Application>
  <PresentationFormat>Custom</PresentationFormat>
  <Paragraphs>44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OSWALD MEDIUM</vt:lpstr>
      <vt:lpstr>Calibri</vt:lpstr>
      <vt:lpstr>UND CEM Theme</vt:lpstr>
      <vt:lpstr>PowerPoint Presentation</vt:lpstr>
      <vt:lpstr>POSTER PRESENTATION TEMPLATE</vt:lpstr>
      <vt:lpstr>TABLE TEMPLATE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Prekker, Paige</dc:creator>
  <cp:lastModifiedBy>Prekker, Paige</cp:lastModifiedBy>
  <cp:revision>11</cp:revision>
  <dcterms:created xsi:type="dcterms:W3CDTF">2022-10-14T20:05:47Z</dcterms:created>
  <dcterms:modified xsi:type="dcterms:W3CDTF">2023-02-03T22:15:53Z</dcterms:modified>
</cp:coreProperties>
</file>